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954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7/22/2026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5989320"/>
            <a:ext cx="12191695" cy="868680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685800" y="1417320"/>
            <a:ext cx="530352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1">
                <a:solidFill>
                  <a:srgbClr val="D6C4A8"/>
                </a:solidFill>
                <a:latin typeface="Arial"/>
              </a:rPr>
              <a:t>DEFENSE ROBOTICS  ·  CONFIDENTIAL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1874519"/>
            <a:ext cx="5303520" cy="10058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6800" b="1">
                <a:solidFill>
                  <a:srgbClr val="FFFFFF"/>
                </a:solidFill>
                <a:latin typeface="Arial Black"/>
              </a:rPr>
              <a:t>THAR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2926080"/>
            <a:ext cx="1417320" cy="64008"/>
          </a:xfrm>
          <a:prstGeom prst="rect">
            <a:avLst/>
          </a:prstGeom>
          <a:solidFill>
            <a:srgbClr val="C112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685800" y="3154680"/>
            <a:ext cx="5120640" cy="640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2000" b="0">
                <a:solidFill>
                  <a:srgbClr val="D6C4A8"/>
                </a:solidFill>
                <a:latin typeface="Arial"/>
              </a:rPr>
              <a:t>Tactical Quadruped Ground Robot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3886200"/>
            <a:ext cx="512064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500" b="1">
                <a:solidFill>
                  <a:srgbClr val="FFFFFF"/>
                </a:solidFill>
                <a:latin typeface="Arial"/>
              </a:rPr>
              <a:t>Precision. Power. Preservation of Life.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4892040"/>
            <a:ext cx="512064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C1121F"/>
                </a:solidFill>
                <a:latin typeface="Arial"/>
              </a:rPr>
              <a:t>INVESTOR &amp; PARTNERSHIP PITCH DECK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" y="6126480"/>
            <a:ext cx="731520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0">
                <a:solidFill>
                  <a:srgbClr val="D6C4A8"/>
                </a:solidFill>
                <a:latin typeface="Arial"/>
              </a:rPr>
              <a:t>Version 2.0  ·  July 2026  ·  Engineering Brief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49840" y="6172200"/>
            <a:ext cx="155448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sz="1000" b="1">
                <a:solidFill>
                  <a:srgbClr val="C1121F"/>
                </a:solidFill>
                <a:latin typeface="Arial"/>
              </a:rPr>
              <a:t>01 / 11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9AC16F-AD70-53C9-1765-1EDACC718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4" y="111366"/>
            <a:ext cx="1103376" cy="11144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4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292608"/>
            <a:ext cx="91440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C1121F"/>
                </a:solidFill>
                <a:latin typeface="Arial"/>
              </a:rPr>
              <a:t>09  ·  GO-TO-FIELD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502920"/>
            <a:ext cx="10972800" cy="5943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3000" b="1">
                <a:solidFill>
                  <a:srgbClr val="12151C"/>
                </a:solidFill>
                <a:latin typeface="Arial Black"/>
              </a:rPr>
              <a:t>DEPLOYMENT ROADMAP</a:t>
            </a:r>
          </a:p>
        </p:txBody>
      </p:sp>
      <p:sp>
        <p:nvSpPr>
          <p:cNvPr id="5" name="Rectangle 4"/>
          <p:cNvSpPr/>
          <p:nvPr/>
        </p:nvSpPr>
        <p:spPr>
          <a:xfrm>
            <a:off x="640080" y="1170432"/>
            <a:ext cx="10972800" cy="16459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640080" y="1508760"/>
            <a:ext cx="2423160" cy="3154680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640080" y="1508760"/>
            <a:ext cx="2423160" cy="82296"/>
          </a:xfrm>
          <a:prstGeom prst="rect">
            <a:avLst/>
          </a:prstGeom>
          <a:solidFill>
            <a:srgbClr val="C112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822960" y="1783080"/>
            <a:ext cx="205740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C1121F"/>
                </a:solidFill>
                <a:latin typeface="Arial"/>
              </a:rPr>
              <a:t>PHASE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2960" y="2148840"/>
            <a:ext cx="2057400" cy="4114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2000" b="1">
                <a:solidFill>
                  <a:srgbClr val="FFFFFF"/>
                </a:solidFill>
                <a:latin typeface="Arial Black"/>
              </a:rPr>
              <a:t>CURRENT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2960" y="2788920"/>
            <a:ext cx="2057400" cy="15544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>
                <a:solidFill>
                  <a:srgbClr val="D6C4A8"/>
                </a:solidFill>
                <a:latin typeface="Arial"/>
              </a:rPr>
              <a:t>Prototype design, simulation, and full engineering specifications.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46120" y="1508760"/>
            <a:ext cx="2423160" cy="3154680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3246120" y="1508760"/>
            <a:ext cx="2423160" cy="82296"/>
          </a:xfrm>
          <a:prstGeom prst="rect">
            <a:avLst/>
          </a:prstGeom>
          <a:solidFill>
            <a:srgbClr val="C112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3429000" y="1783080"/>
            <a:ext cx="205740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C1121F"/>
                </a:solidFill>
                <a:latin typeface="Arial"/>
              </a:rPr>
              <a:t>PHASE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29000" y="2148840"/>
            <a:ext cx="2057400" cy="4114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2000" b="1">
                <a:solidFill>
                  <a:srgbClr val="FFFFFF"/>
                </a:solidFill>
                <a:latin typeface="Arial Black"/>
              </a:rPr>
              <a:t>Q3 2026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9000" y="2788920"/>
            <a:ext cx="2057400" cy="15544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>
                <a:solidFill>
                  <a:srgbClr val="D6C4A8"/>
                </a:solidFill>
                <a:latin typeface="Arial"/>
              </a:rPr>
              <a:t>Manufacture 3–5 physical prototypes for Saudi terrain field testing.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52160" y="1508760"/>
            <a:ext cx="2423160" cy="3154680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Rectangle 16"/>
          <p:cNvSpPr/>
          <p:nvPr/>
        </p:nvSpPr>
        <p:spPr>
          <a:xfrm>
            <a:off x="5852160" y="1508760"/>
            <a:ext cx="2423160" cy="82296"/>
          </a:xfrm>
          <a:prstGeom prst="rect">
            <a:avLst/>
          </a:prstGeom>
          <a:solidFill>
            <a:srgbClr val="C112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6035040" y="1783080"/>
            <a:ext cx="205740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1">
                <a:solidFill>
                  <a:srgbClr val="C1121F"/>
                </a:solidFill>
                <a:latin typeface="Arial"/>
              </a:rPr>
              <a:t>PHASE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35040" y="2148840"/>
            <a:ext cx="2057400" cy="4114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2000" b="1">
                <a:solidFill>
                  <a:srgbClr val="FFFFFF"/>
                </a:solidFill>
                <a:latin typeface="Arial Black"/>
              </a:rPr>
              <a:t>2027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35040" y="2788920"/>
            <a:ext cx="2057400" cy="15544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>
                <a:solidFill>
                  <a:srgbClr val="D6C4A8"/>
                </a:solidFill>
                <a:latin typeface="Arial"/>
              </a:rPr>
              <a:t>Advanced military payload integration and active deployment trials.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412480" y="1508760"/>
            <a:ext cx="3154680" cy="3154680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2" name="Picture 21" descr="thar_to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056" y="1545336"/>
            <a:ext cx="3081528" cy="30815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40080" y="4937760"/>
            <a:ext cx="10927080" cy="1143000"/>
          </a:xfrm>
          <a:prstGeom prst="rect">
            <a:avLst/>
          </a:prstGeom>
          <a:solidFill>
            <a:srgbClr val="EBE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640080" y="4937760"/>
            <a:ext cx="91440" cy="1143000"/>
          </a:xfrm>
          <a:prstGeom prst="rect">
            <a:avLst/>
          </a:prstGeom>
          <a:solidFill>
            <a:srgbClr val="C112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960120" y="5212080"/>
            <a:ext cx="10241280" cy="7315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600" b="1">
                <a:solidFill>
                  <a:srgbClr val="12151C"/>
                </a:solidFill>
                <a:latin typeface="Arial"/>
              </a:rPr>
              <a:t>Objective: Secure strategic partnerships for Phase 2 manufacturing and field validation.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8640" y="6510528"/>
            <a:ext cx="11064240" cy="10972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48640" y="6565392"/>
            <a:ext cx="82296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900" b="1">
                <a:solidFill>
                  <a:srgbClr val="6B7280"/>
                </a:solidFill>
                <a:latin typeface="Arial"/>
              </a:rPr>
              <a:t>THAR  ·  TACTICAL QUADRUPED  ·  CONFIDENTIAL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058400" y="6565392"/>
            <a:ext cx="155448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sz="900" b="1">
                <a:solidFill>
                  <a:srgbClr val="C1121F"/>
                </a:solidFill>
                <a:latin typeface="Arial"/>
              </a:rPr>
              <a:t>10 / 11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F49038E-22C4-CCB9-0B0A-44ECBBBC1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029" y="10782"/>
            <a:ext cx="1103376" cy="11144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77240" y="1828800"/>
            <a:ext cx="457200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5200" b="1">
                <a:solidFill>
                  <a:srgbClr val="FFFFFF"/>
                </a:solidFill>
                <a:latin typeface="Arial Black"/>
              </a:rPr>
              <a:t>THAR</a:t>
            </a:r>
          </a:p>
        </p:txBody>
      </p:sp>
      <p:sp>
        <p:nvSpPr>
          <p:cNvPr id="7" name="Rectangle 6"/>
          <p:cNvSpPr/>
          <p:nvPr/>
        </p:nvSpPr>
        <p:spPr>
          <a:xfrm>
            <a:off x="777240" y="2651760"/>
            <a:ext cx="1325880" cy="64008"/>
          </a:xfrm>
          <a:prstGeom prst="rect">
            <a:avLst/>
          </a:prstGeom>
          <a:solidFill>
            <a:srgbClr val="C112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777240" y="2926080"/>
            <a:ext cx="45720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400"/>
              </a:spcAft>
            </a:pPr>
            <a:r>
              <a:rPr sz="2400" b="0">
                <a:solidFill>
                  <a:srgbClr val="D6C4A8"/>
                </a:solidFill>
                <a:latin typeface="Arial"/>
              </a:rPr>
              <a:t>The Future of</a:t>
            </a:r>
          </a:p>
          <a:p>
            <a:pPr algn="l">
              <a:spcAft>
                <a:spcPts val="400"/>
              </a:spcAft>
            </a:pPr>
            <a:r>
              <a:rPr sz="2400" b="0">
                <a:solidFill>
                  <a:srgbClr val="D6C4A8"/>
                </a:solidFill>
                <a:latin typeface="Arial"/>
              </a:rPr>
              <a:t>Ground Operations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7240" y="4206240"/>
            <a:ext cx="457200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sz="1700" b="1" dirty="0">
                <a:solidFill>
                  <a:srgbClr val="FFFFFF"/>
                </a:solidFill>
                <a:latin typeface="Arial"/>
              </a:rPr>
              <a:t>Thank You.</a:t>
            </a:r>
          </a:p>
          <a:p>
            <a:pPr algn="l">
              <a:spcAft>
                <a:spcPts val="600"/>
              </a:spcAft>
            </a:pPr>
            <a:r>
              <a:rPr sz="1700" b="1" dirty="0">
                <a:solidFill>
                  <a:srgbClr val="FFFFFF"/>
                </a:solidFill>
                <a:latin typeface="Arial"/>
              </a:rPr>
              <a:t>Ready for Technical Deep-Dive.</a:t>
            </a:r>
            <a:endParaRPr lang="en-US" sz="1700" b="1" dirty="0">
              <a:solidFill>
                <a:srgbClr val="FFFFFF"/>
              </a:solidFill>
              <a:latin typeface="Arial"/>
            </a:endParaRPr>
          </a:p>
          <a:p>
            <a:pPr algn="l">
              <a:spcAft>
                <a:spcPts val="600"/>
              </a:spcAft>
            </a:pPr>
            <a:r>
              <a:rPr lang="en-US" sz="1700" b="1" dirty="0">
                <a:solidFill>
                  <a:srgbClr val="FFFFFF"/>
                </a:solidFill>
                <a:latin typeface="Arial"/>
              </a:rPr>
              <a:t>By MOHMMAD ABYAH</a:t>
            </a:r>
            <a:endParaRPr sz="17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240" y="5989320"/>
            <a:ext cx="475488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6B7280"/>
                </a:solidFill>
                <a:latin typeface="Arial"/>
              </a:rPr>
              <a:t>CONFIDENTIAL  ·  THAR DEFENSE ROBOTICS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49840" y="6309360"/>
            <a:ext cx="155448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sz="1000" b="1">
                <a:solidFill>
                  <a:srgbClr val="C1121F"/>
                </a:solidFill>
                <a:latin typeface="Arial"/>
              </a:rPr>
              <a:t>11 / 11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0590E9-AD58-EB7B-E94F-2A20A4C85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0" y="0"/>
            <a:ext cx="457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39D848-ADBB-694C-BACD-39400E1DE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06" y="181779"/>
            <a:ext cx="1358665" cy="13723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4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292608"/>
            <a:ext cx="91440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C1121F"/>
                </a:solidFill>
                <a:latin typeface="Arial"/>
              </a:rPr>
              <a:t>01  ·  MISSION CONTEXT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502920"/>
            <a:ext cx="10972800" cy="5943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3000" b="1">
                <a:solidFill>
                  <a:srgbClr val="12151C"/>
                </a:solidFill>
                <a:latin typeface="Arial Black"/>
              </a:rPr>
              <a:t>OPERATIONAL PARADIGM</a:t>
            </a:r>
          </a:p>
        </p:txBody>
      </p:sp>
      <p:sp>
        <p:nvSpPr>
          <p:cNvPr id="5" name="Rectangle 4"/>
          <p:cNvSpPr/>
          <p:nvPr/>
        </p:nvSpPr>
        <p:spPr>
          <a:xfrm>
            <a:off x="640080" y="1170432"/>
            <a:ext cx="10972800" cy="16459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640080" y="1463040"/>
            <a:ext cx="5669280" cy="3840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Harsh Terrains:</a:t>
            </a:r>
            <a:r>
              <a:rPr sz="1600" b="0">
                <a:solidFill>
                  <a:srgbClr val="2A3140"/>
                </a:solidFill>
                <a:latin typeface="Arial"/>
              </a:rPr>
              <a:t> Mountains, soft sand, and extreme heat defeat wheeled/tracked UGVs</a:t>
            </a:r>
          </a:p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High-Risk Missions:</a:t>
            </a:r>
            <a:r>
              <a:rPr sz="1600" b="0">
                <a:solidFill>
                  <a:srgbClr val="2A3140"/>
                </a:solidFill>
                <a:latin typeface="Arial"/>
              </a:rPr>
              <a:t> Border patrol and recon expose soldiers to lethal threat</a:t>
            </a:r>
          </a:p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THAR Solution:</a:t>
            </a:r>
            <a:r>
              <a:rPr sz="1600" b="0">
                <a:solidFill>
                  <a:srgbClr val="2A3140"/>
                </a:solidFill>
                <a:latin typeface="Arial"/>
              </a:rPr>
              <a:t> Agile AI-driven quadruped built for Saudi extreme environments</a:t>
            </a:r>
          </a:p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Doctrine:</a:t>
            </a:r>
            <a:r>
              <a:rPr sz="1600" b="0">
                <a:solidFill>
                  <a:srgbClr val="2A3140"/>
                </a:solidFill>
                <a:latin typeface="Arial"/>
              </a:rPr>
              <a:t> Expendable yet lethal — machines take the risk, not soldiers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640080" y="5349240"/>
            <a:ext cx="5669280" cy="868680"/>
          </a:xfrm>
          <a:prstGeom prst="rect">
            <a:avLst/>
          </a:prstGeom>
          <a:solidFill>
            <a:srgbClr val="EBE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40080" y="5349240"/>
            <a:ext cx="73152" cy="868680"/>
          </a:xfrm>
          <a:prstGeom prst="rect">
            <a:avLst/>
          </a:prstGeom>
          <a:solidFill>
            <a:srgbClr val="C112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841248" y="5513832"/>
            <a:ext cx="5349240" cy="640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0">
                <a:solidFill>
                  <a:srgbClr val="2A3140"/>
                </a:solidFill>
                <a:latin typeface="Arial"/>
              </a:rPr>
              <a:t>Core mission: project autonomous capability into hostile zones while shielding human life.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01384" y="2315260"/>
            <a:ext cx="5285232" cy="2688337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548640" y="6510528"/>
            <a:ext cx="11064240" cy="10972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548640" y="6565392"/>
            <a:ext cx="82296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900" b="1">
                <a:solidFill>
                  <a:srgbClr val="6B7280"/>
                </a:solidFill>
                <a:latin typeface="Arial"/>
              </a:rPr>
              <a:t>THAR  ·  TACTICAL QUADRUPED  ·  CONFIDENTIAL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58400" y="6565392"/>
            <a:ext cx="155448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sz="900" b="1">
                <a:solidFill>
                  <a:srgbClr val="C1121F"/>
                </a:solidFill>
                <a:latin typeface="Arial"/>
              </a:rPr>
              <a:t>02 / 11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F16079-CDEA-3A1C-48B9-46B0E1771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376" y="1807768"/>
            <a:ext cx="5554980" cy="37033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408F5E-84CE-CAF6-FEDF-F13D0FF51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544" y="9690"/>
            <a:ext cx="1103376" cy="11144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4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292608"/>
            <a:ext cx="91440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C1121F"/>
                </a:solidFill>
                <a:latin typeface="Arial"/>
              </a:rPr>
              <a:t>02  ·  STRUCTURE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502920"/>
            <a:ext cx="10972800" cy="5943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3000" b="1">
                <a:solidFill>
                  <a:srgbClr val="12151C"/>
                </a:solidFill>
                <a:latin typeface="Arial Black"/>
              </a:rPr>
              <a:t>ENGINEERING &amp; MATERIALS</a:t>
            </a:r>
          </a:p>
        </p:txBody>
      </p:sp>
      <p:sp>
        <p:nvSpPr>
          <p:cNvPr id="5" name="Rectangle 4"/>
          <p:cNvSpPr/>
          <p:nvPr/>
        </p:nvSpPr>
        <p:spPr>
          <a:xfrm>
            <a:off x="640080" y="1170432"/>
            <a:ext cx="10972800" cy="16459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640080" y="1463040"/>
            <a:ext cx="5669280" cy="3840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Chassis:</a:t>
            </a:r>
            <a:r>
              <a:rPr sz="1600" b="0">
                <a:solidFill>
                  <a:srgbClr val="2A3140"/>
                </a:solidFill>
                <a:latin typeface="Arial"/>
              </a:rPr>
              <a:t> Aerospace Aluminum 7075-T6 + CFRP / Kevlar shielding</a:t>
            </a:r>
          </a:p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Dimensions:</a:t>
            </a:r>
            <a:r>
              <a:rPr sz="1600" b="0">
                <a:solidFill>
                  <a:srgbClr val="2A3140"/>
                </a:solidFill>
                <a:latin typeface="Arial"/>
              </a:rPr>
              <a:t> 1.2 m L  ·  0.8 m W  ·  0.9 m H</a:t>
            </a:r>
          </a:p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Mass &amp; Payload:</a:t>
            </a:r>
            <a:r>
              <a:rPr sz="1600" b="0">
                <a:solidFill>
                  <a:srgbClr val="2A3140"/>
                </a:solidFill>
                <a:latin typeface="Arial"/>
              </a:rPr>
              <a:t> ~50 kg base  ·  up to 20 kg tactical payload</a:t>
            </a:r>
          </a:p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Thermal:</a:t>
            </a:r>
            <a:r>
              <a:rPr sz="1600" b="0">
                <a:solidFill>
                  <a:srgbClr val="2A3140"/>
                </a:solidFill>
                <a:latin typeface="Arial"/>
              </a:rPr>
              <a:t> Active liquid-cooling for continuous 50°C+ operation</a:t>
            </a:r>
          </a:p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Sealing:</a:t>
            </a:r>
            <a:r>
              <a:rPr sz="1600" b="0">
                <a:solidFill>
                  <a:srgbClr val="2A3140"/>
                </a:solidFill>
                <a:latin typeface="Arial"/>
              </a:rPr>
              <a:t> IP67+ labyrinth joints against silica dust ingress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6501384" y="2179928"/>
            <a:ext cx="5285232" cy="2227480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548640" y="6510528"/>
            <a:ext cx="11064240" cy="10972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548640" y="6565392"/>
            <a:ext cx="82296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900" b="1">
                <a:solidFill>
                  <a:srgbClr val="6B7280"/>
                </a:solidFill>
                <a:latin typeface="Arial"/>
              </a:rPr>
              <a:t>THAR  ·  TACTICAL QUADRUPED  ·  CONFIDENTIAL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58400" y="6565392"/>
            <a:ext cx="155448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sz="900" b="1">
                <a:solidFill>
                  <a:srgbClr val="C1121F"/>
                </a:solidFill>
                <a:latin typeface="Arial"/>
              </a:rPr>
              <a:t>03 / 11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0CBEF9-3C8F-B7AE-0541-86877220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1426463"/>
            <a:ext cx="5693283" cy="3808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75387B-4869-2C98-0039-30D148FA1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240" y="19380"/>
            <a:ext cx="1103376" cy="11144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4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292608"/>
            <a:ext cx="91440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C1121F"/>
                </a:solidFill>
                <a:latin typeface="Arial"/>
              </a:rPr>
              <a:t>03  ·  PERCEPTION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502920"/>
            <a:ext cx="10972800" cy="5943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3000" b="1">
                <a:solidFill>
                  <a:srgbClr val="12151C"/>
                </a:solidFill>
                <a:latin typeface="Arial Black"/>
              </a:rPr>
              <a:t>MULTI-MODAL SENSOR FUSION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40080" y="1170432"/>
            <a:ext cx="10972800" cy="16459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5989320" y="1463040"/>
            <a:ext cx="5669280" cy="3840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3D LiDAR:</a:t>
            </a:r>
            <a:r>
              <a:rPr sz="1600" b="0">
                <a:solidFill>
                  <a:srgbClr val="2A3140"/>
                </a:solidFill>
                <a:latin typeface="Arial"/>
              </a:rPr>
              <a:t> Solid-state real-time mapping and SLAM</a:t>
            </a:r>
          </a:p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Thermal Imaging:</a:t>
            </a:r>
            <a:r>
              <a:rPr sz="1600" b="0">
                <a:solidFill>
                  <a:srgbClr val="2A3140"/>
                </a:solidFill>
                <a:latin typeface="Arial"/>
              </a:rPr>
              <a:t> FLIR Boson long-range heat signatures</a:t>
            </a:r>
          </a:p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RGB-D Vision:</a:t>
            </a:r>
            <a:r>
              <a:rPr sz="1600" b="0">
                <a:solidFill>
                  <a:srgbClr val="2A3140"/>
                </a:solidFill>
                <a:latin typeface="Arial"/>
              </a:rPr>
              <a:t> HDR stereo for close-quarters avoidance</a:t>
            </a:r>
          </a:p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Optics:</a:t>
            </a:r>
            <a:r>
              <a:rPr sz="1600" b="0">
                <a:solidFill>
                  <a:srgbClr val="2A3140"/>
                </a:solidFill>
                <a:latin typeface="Arial"/>
              </a:rPr>
              <a:t> Sapphire lenses against sand abrasion</a:t>
            </a:r>
          </a:p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Mission Profile:</a:t>
            </a:r>
            <a:r>
              <a:rPr sz="1600" b="0">
                <a:solidFill>
                  <a:srgbClr val="2A3140"/>
                </a:solidFill>
                <a:latin typeface="Arial"/>
              </a:rPr>
              <a:t> Zero-visibility sandstorm and night operations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66344" y="1426464"/>
            <a:ext cx="5285232" cy="4690872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har_sensor_head.png"/>
          <p:cNvPicPr>
            <a:picLocks noChangeAspect="1"/>
          </p:cNvPicPr>
          <p:nvPr/>
        </p:nvPicPr>
        <p:blipFill>
          <a:blip r:embed="rId2"/>
          <a:srcRect t="5702" b="5702"/>
          <a:stretch>
            <a:fillRect/>
          </a:stretch>
        </p:blipFill>
        <p:spPr>
          <a:xfrm>
            <a:off x="502920" y="1463040"/>
            <a:ext cx="5212080" cy="4617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8640" y="6510528"/>
            <a:ext cx="11064240" cy="10972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548640" y="6565392"/>
            <a:ext cx="82296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900" b="1">
                <a:solidFill>
                  <a:srgbClr val="6B7280"/>
                </a:solidFill>
                <a:latin typeface="Arial"/>
              </a:rPr>
              <a:t>THAR  ·  TACTICAL QUADRUPED  ·  CONFIDENTIAL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58400" y="6565392"/>
            <a:ext cx="155448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sz="900" b="1">
                <a:solidFill>
                  <a:srgbClr val="C1121F"/>
                </a:solidFill>
                <a:latin typeface="Arial"/>
              </a:rPr>
              <a:t>04 / 11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D8B34A-9CF8-54FE-57EB-321A0C0C4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640" y="19380"/>
            <a:ext cx="1103376" cy="11144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4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292608"/>
            <a:ext cx="91440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C1121F"/>
                </a:solidFill>
                <a:latin typeface="Arial"/>
              </a:rPr>
              <a:t>04  ·  AUTONOMY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502920"/>
            <a:ext cx="10972800" cy="5943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3000" b="1">
                <a:solidFill>
                  <a:srgbClr val="12151C"/>
                </a:solidFill>
                <a:latin typeface="Arial Black"/>
              </a:rPr>
              <a:t>EDGE COMPUTING &amp; AI</a:t>
            </a:r>
          </a:p>
        </p:txBody>
      </p:sp>
      <p:sp>
        <p:nvSpPr>
          <p:cNvPr id="5" name="Rectangle 4"/>
          <p:cNvSpPr/>
          <p:nvPr/>
        </p:nvSpPr>
        <p:spPr>
          <a:xfrm>
            <a:off x="640080" y="1170432"/>
            <a:ext cx="10972800" cy="16459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640080" y="1463040"/>
            <a:ext cx="56692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sz="1600" b="1" dirty="0">
                <a:solidFill>
                  <a:srgbClr val="C1121F"/>
                </a:solidFill>
                <a:latin typeface="Arial"/>
              </a:rPr>
              <a:t>▸ Compute:</a:t>
            </a:r>
            <a:r>
              <a:rPr sz="1600" b="0" dirty="0">
                <a:solidFill>
                  <a:srgbClr val="2A3140"/>
                </a:solidFill>
                <a:latin typeface="Arial"/>
              </a:rPr>
              <a:t> NVIDIA Jetson Orin NX  up to 100 TOPS</a:t>
            </a:r>
          </a:p>
          <a:p>
            <a:pPr algn="l">
              <a:spcAft>
                <a:spcPts val="1200"/>
              </a:spcAft>
            </a:pPr>
            <a:r>
              <a:rPr sz="1600" b="1" dirty="0">
                <a:solidFill>
                  <a:srgbClr val="C1121F"/>
                </a:solidFill>
                <a:latin typeface="Arial"/>
              </a:rPr>
              <a:t>▸ OS Stack:</a:t>
            </a:r>
            <a:r>
              <a:rPr sz="1600" b="0" dirty="0">
                <a:solidFill>
                  <a:srgbClr val="2A3140"/>
                </a:solidFill>
                <a:latin typeface="Arial"/>
              </a:rPr>
              <a:t> Hardened Linux with ROS 2</a:t>
            </a:r>
          </a:p>
          <a:p>
            <a:pPr algn="l">
              <a:spcAft>
                <a:spcPts val="1200"/>
              </a:spcAft>
            </a:pPr>
            <a:r>
              <a:rPr sz="1600" b="1" dirty="0">
                <a:solidFill>
                  <a:srgbClr val="C1121F"/>
                </a:solidFill>
                <a:latin typeface="Arial"/>
              </a:rPr>
              <a:t>▸ Autonomy:</a:t>
            </a:r>
            <a:r>
              <a:rPr sz="1600" b="0" dirty="0">
                <a:solidFill>
                  <a:srgbClr val="2A3140"/>
                </a:solidFill>
                <a:latin typeface="Arial"/>
              </a:rPr>
              <a:t> Waypoints, dynamic avoidance, threat classification</a:t>
            </a:r>
          </a:p>
          <a:p>
            <a:pPr algn="l">
              <a:spcAft>
                <a:spcPts val="1200"/>
              </a:spcAft>
            </a:pPr>
            <a:r>
              <a:rPr sz="1600" b="1" dirty="0">
                <a:solidFill>
                  <a:srgbClr val="C1121F"/>
                </a:solidFill>
                <a:latin typeface="Arial"/>
              </a:rPr>
              <a:t>▸ Tactical HUD:</a:t>
            </a:r>
            <a:r>
              <a:rPr sz="1600" b="0" dirty="0">
                <a:solidFill>
                  <a:srgbClr val="2A3140"/>
                </a:solidFill>
                <a:latin typeface="Arial"/>
              </a:rPr>
              <a:t> Encrypted FPV with AI brackets &amp; telemetry</a:t>
            </a:r>
          </a:p>
          <a:p>
            <a:pPr algn="l">
              <a:spcAft>
                <a:spcPts val="1200"/>
              </a:spcAft>
            </a:pPr>
            <a:r>
              <a:rPr sz="1600" b="1" dirty="0">
                <a:solidFill>
                  <a:srgbClr val="C1121F"/>
                </a:solidFill>
                <a:latin typeface="Arial"/>
              </a:rPr>
              <a:t>▸ Sovereignty:</a:t>
            </a:r>
            <a:r>
              <a:rPr sz="1600" b="0" dirty="0">
                <a:solidFill>
                  <a:srgbClr val="2A3140"/>
                </a:solidFill>
                <a:latin typeface="Arial"/>
              </a:rPr>
              <a:t> No cloud dependency for critical survival loops</a:t>
            </a:r>
          </a:p>
        </p:txBody>
      </p:sp>
      <p:sp>
        <p:nvSpPr>
          <p:cNvPr id="7" name="Rectangle 6"/>
          <p:cNvSpPr/>
          <p:nvPr/>
        </p:nvSpPr>
        <p:spPr>
          <a:xfrm>
            <a:off x="640080" y="5349240"/>
            <a:ext cx="5669280" cy="868680"/>
          </a:xfrm>
          <a:prstGeom prst="rect">
            <a:avLst/>
          </a:prstGeom>
          <a:solidFill>
            <a:srgbClr val="EBE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40080" y="5349240"/>
            <a:ext cx="73152" cy="868680"/>
          </a:xfrm>
          <a:prstGeom prst="rect">
            <a:avLst/>
          </a:prstGeom>
          <a:solidFill>
            <a:srgbClr val="C112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841248" y="5513832"/>
            <a:ext cx="5349240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0" dirty="0">
                <a:solidFill>
                  <a:srgbClr val="2A3140"/>
                </a:solidFill>
                <a:latin typeface="Arial"/>
              </a:rPr>
              <a:t>Zero latency. Total sovereignty  including GPS-denied and jammed environments.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01384" y="1426464"/>
            <a:ext cx="5285232" cy="4690872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 descr="thar_hud_view.png"/>
          <p:cNvPicPr>
            <a:picLocks noChangeAspect="1"/>
          </p:cNvPicPr>
          <p:nvPr/>
        </p:nvPicPr>
        <p:blipFill>
          <a:blip r:embed="rId2"/>
          <a:srcRect l="12376" r="12376"/>
          <a:stretch>
            <a:fillRect/>
          </a:stretch>
        </p:blipFill>
        <p:spPr>
          <a:xfrm>
            <a:off x="6537960" y="1463040"/>
            <a:ext cx="5212080" cy="46177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8640" y="6510528"/>
            <a:ext cx="11064240" cy="10972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548640" y="6565392"/>
            <a:ext cx="82296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900" b="1">
                <a:solidFill>
                  <a:srgbClr val="6B7280"/>
                </a:solidFill>
                <a:latin typeface="Arial"/>
              </a:rPr>
              <a:t>THAR  ·  TACTICAL QUADRUPED  ·  CONFIDENTIAL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58400" y="6565392"/>
            <a:ext cx="155448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sz="900" b="1">
                <a:solidFill>
                  <a:srgbClr val="C1121F"/>
                </a:solidFill>
                <a:latin typeface="Arial"/>
              </a:rPr>
              <a:t>05 / 11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9C8750-A065-5474-A06D-BB87F0DA3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039" y="19380"/>
            <a:ext cx="1103376" cy="11144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4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292608"/>
            <a:ext cx="91440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C1121F"/>
                </a:solidFill>
                <a:latin typeface="Arial"/>
              </a:rPr>
              <a:t>05  ·  MOBILITY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502920"/>
            <a:ext cx="10972800" cy="5943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3000" b="1">
                <a:solidFill>
                  <a:srgbClr val="12151C"/>
                </a:solidFill>
                <a:latin typeface="Arial Black"/>
              </a:rPr>
              <a:t>KINEMATICS &amp; ACTUATION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40080" y="1170432"/>
            <a:ext cx="10972800" cy="16459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5989320" y="1463040"/>
            <a:ext cx="5669280" cy="3840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Quasi-Direct Drive:</a:t>
            </a:r>
            <a:r>
              <a:rPr sz="1600" b="0">
                <a:solidFill>
                  <a:srgbClr val="2A3140"/>
                </a:solidFill>
                <a:latin typeface="Arial"/>
              </a:rPr>
              <a:t> 12 DoF high-torque BLDC actuators</a:t>
            </a:r>
          </a:p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Proprioception:</a:t>
            </a:r>
            <a:r>
              <a:rPr sz="1600" b="0">
                <a:solidFill>
                  <a:srgbClr val="2A3140"/>
                </a:solidFill>
                <a:latin typeface="Arial"/>
              </a:rPr>
              <a:t> Motors feel terrain via current spikes</a:t>
            </a:r>
          </a:p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Reflexes:</a:t>
            </a:r>
            <a:r>
              <a:rPr sz="1600" b="0">
                <a:solidFill>
                  <a:srgbClr val="2A3140"/>
                </a:solidFill>
                <a:latin typeface="Arial"/>
              </a:rPr>
              <a:t> Micro-second adjustments without optical-only sensing</a:t>
            </a:r>
          </a:p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Agility:</a:t>
            </a:r>
            <a:r>
              <a:rPr sz="1600" b="0">
                <a:solidFill>
                  <a:srgbClr val="2A3140"/>
                </a:solidFill>
                <a:latin typeface="Arial"/>
              </a:rPr>
              <a:t> Steep inclines, rubble traversal, and fall recovery</a:t>
            </a:r>
          </a:p>
          <a:p>
            <a:pPr algn="l">
              <a:spcAft>
                <a:spcPts val="1200"/>
              </a:spcAft>
            </a:pPr>
            <a:r>
              <a:rPr sz="1600" b="1">
                <a:solidFill>
                  <a:srgbClr val="C1121F"/>
                </a:solidFill>
                <a:latin typeface="Arial"/>
              </a:rPr>
              <a:t>▸ Balance:</a:t>
            </a:r>
            <a:r>
              <a:rPr sz="1600" b="0">
                <a:solidFill>
                  <a:srgbClr val="2A3140"/>
                </a:solidFill>
                <a:latin typeface="Arial"/>
              </a:rPr>
              <a:t> Low center of gravity for high-speed stability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466344" y="1426464"/>
            <a:ext cx="5285232" cy="4690872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har_side.png"/>
          <p:cNvPicPr>
            <a:picLocks noChangeAspect="1"/>
          </p:cNvPicPr>
          <p:nvPr/>
        </p:nvPicPr>
        <p:blipFill>
          <a:blip r:embed="rId2"/>
          <a:srcRect t="5702" b="5702"/>
          <a:stretch>
            <a:fillRect/>
          </a:stretch>
        </p:blipFill>
        <p:spPr>
          <a:xfrm>
            <a:off x="502920" y="1463040"/>
            <a:ext cx="5212080" cy="4617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8640" y="6510528"/>
            <a:ext cx="11064240" cy="10972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548640" y="6565392"/>
            <a:ext cx="82296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900" b="1">
                <a:solidFill>
                  <a:srgbClr val="6B7280"/>
                </a:solidFill>
                <a:latin typeface="Arial"/>
              </a:rPr>
              <a:t>THAR  ·  TACTICAL QUADRUPED  ·  CONFIDENTIAL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58400" y="6565392"/>
            <a:ext cx="155448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sz="900" b="1">
                <a:solidFill>
                  <a:srgbClr val="C1121F"/>
                </a:solidFill>
                <a:latin typeface="Arial"/>
              </a:rPr>
              <a:t>06 / 11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1AF23C-DF77-6C12-BDC1-69AC8824B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959" y="0"/>
            <a:ext cx="1103376" cy="11144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4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292608"/>
            <a:ext cx="91440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C1121F"/>
                </a:solidFill>
                <a:latin typeface="Arial"/>
              </a:rPr>
              <a:t>06  ·  MISSION KITS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502920"/>
            <a:ext cx="10972800" cy="5943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3000" b="1">
                <a:solidFill>
                  <a:srgbClr val="12151C"/>
                </a:solidFill>
                <a:latin typeface="Arial Black"/>
              </a:rPr>
              <a:t>MODULAR PAYLOADS &amp; POWER</a:t>
            </a:r>
          </a:p>
        </p:txBody>
      </p:sp>
      <p:sp>
        <p:nvSpPr>
          <p:cNvPr id="5" name="Rectangle 4"/>
          <p:cNvSpPr/>
          <p:nvPr/>
        </p:nvSpPr>
        <p:spPr>
          <a:xfrm>
            <a:off x="640080" y="1170432"/>
            <a:ext cx="10972800" cy="16459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640080" y="1463040"/>
            <a:ext cx="5669280" cy="3840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sz="1600" b="1" dirty="0">
                <a:solidFill>
                  <a:srgbClr val="C1121F"/>
                </a:solidFill>
                <a:latin typeface="Arial"/>
              </a:rPr>
              <a:t>▸ Power:</a:t>
            </a:r>
            <a:r>
              <a:rPr sz="1600" b="0" dirty="0">
                <a:solidFill>
                  <a:srgbClr val="2A3140"/>
                </a:solidFill>
                <a:latin typeface="Arial"/>
              </a:rPr>
              <a:t> 60V high-discharge Li-ion pack</a:t>
            </a:r>
          </a:p>
          <a:p>
            <a:pPr algn="l">
              <a:spcAft>
                <a:spcPts val="1200"/>
              </a:spcAft>
            </a:pPr>
            <a:r>
              <a:rPr sz="1600" b="1" dirty="0">
                <a:solidFill>
                  <a:srgbClr val="C1121F"/>
                </a:solidFill>
                <a:latin typeface="Arial"/>
              </a:rPr>
              <a:t>▸ Hot-Swap:</a:t>
            </a:r>
            <a:r>
              <a:rPr sz="1600" b="0" dirty="0">
                <a:solidFill>
                  <a:srgbClr val="2A3140"/>
                </a:solidFill>
                <a:latin typeface="Arial"/>
              </a:rPr>
              <a:t> Battery exchange in under 60 seconds</a:t>
            </a:r>
          </a:p>
          <a:p>
            <a:pPr algn="l">
              <a:spcAft>
                <a:spcPts val="1200"/>
              </a:spcAft>
            </a:pPr>
            <a:r>
              <a:rPr sz="1600" b="1" dirty="0">
                <a:solidFill>
                  <a:srgbClr val="C1121F"/>
                </a:solidFill>
                <a:latin typeface="Arial"/>
              </a:rPr>
              <a:t>▸ Endurance:</a:t>
            </a:r>
            <a:r>
              <a:rPr sz="1600" b="0" dirty="0">
                <a:solidFill>
                  <a:srgbClr val="2A3140"/>
                </a:solidFill>
                <a:latin typeface="Arial"/>
              </a:rPr>
              <a:t> Up to 3 hours mixed-terrain operation</a:t>
            </a:r>
          </a:p>
          <a:p>
            <a:pPr algn="l">
              <a:spcAft>
                <a:spcPts val="1200"/>
              </a:spcAft>
            </a:pPr>
            <a:r>
              <a:rPr sz="1600" b="1" dirty="0">
                <a:solidFill>
                  <a:srgbClr val="C1121F"/>
                </a:solidFill>
                <a:latin typeface="Arial"/>
              </a:rPr>
              <a:t>▸ Rails:</a:t>
            </a:r>
            <a:r>
              <a:rPr sz="1600" b="0" dirty="0">
                <a:solidFill>
                  <a:srgbClr val="2A3140"/>
                </a:solidFill>
                <a:latin typeface="Arial"/>
              </a:rPr>
              <a:t> NATO Picatinny for ISR, logistics, and LRWS</a:t>
            </a:r>
          </a:p>
          <a:p>
            <a:pPr algn="l">
              <a:spcAft>
                <a:spcPts val="1200"/>
              </a:spcAft>
            </a:pPr>
            <a:r>
              <a:rPr sz="1600" b="1" dirty="0">
                <a:solidFill>
                  <a:srgbClr val="C1121F"/>
                </a:solidFill>
                <a:latin typeface="Arial"/>
              </a:rPr>
              <a:t>▸ BMS:</a:t>
            </a:r>
            <a:r>
              <a:rPr sz="1600" b="0" dirty="0">
                <a:solidFill>
                  <a:srgbClr val="2A3140"/>
                </a:solidFill>
                <a:latin typeface="Arial"/>
              </a:rPr>
              <a:t> Dynamic power routing by mission priority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6501384" y="1426464"/>
            <a:ext cx="5285232" cy="4690872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har_back.png"/>
          <p:cNvPicPr>
            <a:picLocks noChangeAspect="1"/>
          </p:cNvPicPr>
          <p:nvPr/>
        </p:nvPicPr>
        <p:blipFill>
          <a:blip r:embed="rId2"/>
          <a:srcRect t="5702" b="5702"/>
          <a:stretch>
            <a:fillRect/>
          </a:stretch>
        </p:blipFill>
        <p:spPr>
          <a:xfrm>
            <a:off x="6537960" y="1463040"/>
            <a:ext cx="5212080" cy="4617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8640" y="6510528"/>
            <a:ext cx="11064240" cy="10972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548640" y="6565392"/>
            <a:ext cx="82296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900" b="1">
                <a:solidFill>
                  <a:srgbClr val="6B7280"/>
                </a:solidFill>
                <a:latin typeface="Arial"/>
              </a:rPr>
              <a:t>THAR  ·  TACTICAL QUADRUPED  ·  CONFIDENTIAL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58400" y="6565392"/>
            <a:ext cx="155448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sz="900" b="1">
                <a:solidFill>
                  <a:srgbClr val="C1121F"/>
                </a:solidFill>
                <a:latin typeface="Arial"/>
              </a:rPr>
              <a:t>07 / 11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7B146E-4053-EE29-8D51-257DD2CA8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240" y="9690"/>
            <a:ext cx="1103376" cy="111447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4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292608"/>
            <a:ext cx="91440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C1121F"/>
                </a:solidFill>
                <a:latin typeface="Arial"/>
              </a:rPr>
              <a:t>07  ·  PRODUCTION INTENT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502920"/>
            <a:ext cx="10972800" cy="5943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3000" b="1">
                <a:solidFill>
                  <a:srgbClr val="12151C"/>
                </a:solidFill>
                <a:latin typeface="Arial Black"/>
              </a:rPr>
              <a:t>ADVANCED 3D VISUALIZATION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40080" y="1170432"/>
            <a:ext cx="10972800" cy="16459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640080" y="1325880"/>
            <a:ext cx="1097280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400" b="0">
                <a:solidFill>
                  <a:srgbClr val="2A3140"/>
                </a:solidFill>
                <a:latin typeface="Arial"/>
              </a:rPr>
              <a:t>Cinematic and isometric renders highlighting subsystems, thermal vents, and payload rails.</a:t>
            </a:r>
          </a:p>
        </p:txBody>
      </p:sp>
      <p:sp>
        <p:nvSpPr>
          <p:cNvPr id="7" name="Rectangle 6"/>
          <p:cNvSpPr/>
          <p:nvPr/>
        </p:nvSpPr>
        <p:spPr>
          <a:xfrm>
            <a:off x="603504" y="1828800"/>
            <a:ext cx="5394960" cy="4160520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har_isometric.png"/>
          <p:cNvPicPr>
            <a:picLocks noChangeAspect="1"/>
          </p:cNvPicPr>
          <p:nvPr/>
        </p:nvPicPr>
        <p:blipFill>
          <a:blip r:embed="rId2"/>
          <a:srcRect l="6600" r="6600"/>
          <a:stretch>
            <a:fillRect/>
          </a:stretch>
        </p:blipFill>
        <p:spPr>
          <a:xfrm>
            <a:off x="640080" y="1865376"/>
            <a:ext cx="5321808" cy="40873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81344" y="1828800"/>
            <a:ext cx="5394960" cy="4160520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 descr="thar_all_poses_sheet.png"/>
          <p:cNvPicPr>
            <a:picLocks noChangeAspect="1"/>
          </p:cNvPicPr>
          <p:nvPr/>
        </p:nvPicPr>
        <p:blipFill>
          <a:blip r:embed="rId3"/>
          <a:srcRect l="6600" r="6600"/>
          <a:stretch>
            <a:fillRect/>
          </a:stretch>
        </p:blipFill>
        <p:spPr>
          <a:xfrm>
            <a:off x="6217920" y="1865376"/>
            <a:ext cx="5321808" cy="40873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080" y="6053328"/>
            <a:ext cx="530352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000" b="1">
                <a:solidFill>
                  <a:srgbClr val="C1121F"/>
                </a:solidFill>
                <a:latin typeface="Arial"/>
              </a:rPr>
              <a:t>FIG  ·  ISOMETRIC PLATFORM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7920" y="6053328"/>
            <a:ext cx="530352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000" b="1">
                <a:solidFill>
                  <a:srgbClr val="C1121F"/>
                </a:solidFill>
                <a:latin typeface="Arial"/>
              </a:rPr>
              <a:t>FIG  ·  DYNAMIC POSE SHEET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8640" y="6510528"/>
            <a:ext cx="11064240" cy="10972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48640" y="6565392"/>
            <a:ext cx="82296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900" b="1">
                <a:solidFill>
                  <a:srgbClr val="6B7280"/>
                </a:solidFill>
                <a:latin typeface="Arial"/>
              </a:rPr>
              <a:t>THAR  ·  TACTICAL QUADRUPED  ·  CONFIDENTIAL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58400" y="6565392"/>
            <a:ext cx="155448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sz="900" b="1">
                <a:solidFill>
                  <a:srgbClr val="C1121F"/>
                </a:solidFill>
                <a:latin typeface="Arial"/>
              </a:rPr>
              <a:t>08 / 11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5E9FC8-7902-3060-4FD4-34B699EA9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8084" y="19380"/>
            <a:ext cx="1103376" cy="111447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7F4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292608"/>
            <a:ext cx="91440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100" b="1">
                <a:solidFill>
                  <a:srgbClr val="C1121F"/>
                </a:solidFill>
                <a:latin typeface="Arial"/>
              </a:rPr>
              <a:t>08  ·  MANUFACTURING VIEWS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502920"/>
            <a:ext cx="10972800" cy="5943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3000" b="1">
                <a:solidFill>
                  <a:srgbClr val="12151C"/>
                </a:solidFill>
                <a:latin typeface="Arial Black"/>
              </a:rPr>
              <a:t>ORTHOGRAPHIC PROJECTIONS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640080" y="1170432"/>
            <a:ext cx="10972800" cy="16459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640080" y="1325880"/>
            <a:ext cx="1097280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400" b="0">
                <a:solidFill>
                  <a:srgbClr val="2A3140"/>
                </a:solidFill>
                <a:latin typeface="Arial"/>
              </a:rPr>
              <a:t>Precision engineering from every angle — rapid manufacturing, weight distribution, maintenance access.</a:t>
            </a:r>
          </a:p>
        </p:txBody>
      </p:sp>
      <p:sp>
        <p:nvSpPr>
          <p:cNvPr id="7" name="Rectangle 6"/>
          <p:cNvSpPr/>
          <p:nvPr/>
        </p:nvSpPr>
        <p:spPr>
          <a:xfrm>
            <a:off x="612648" y="1801368"/>
            <a:ext cx="2706624" cy="3941064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har_left.png"/>
          <p:cNvPicPr>
            <a:picLocks noChangeAspect="1"/>
          </p:cNvPicPr>
          <p:nvPr/>
        </p:nvPicPr>
        <p:blipFill>
          <a:blip r:embed="rId2"/>
          <a:srcRect l="12141" r="12141"/>
          <a:stretch>
            <a:fillRect/>
          </a:stretch>
        </p:blipFill>
        <p:spPr>
          <a:xfrm>
            <a:off x="640080" y="1828800"/>
            <a:ext cx="2651760" cy="35021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0080" y="5330952"/>
            <a:ext cx="2651760" cy="384048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640080" y="5367528"/>
            <a:ext cx="265176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200" b="1">
                <a:solidFill>
                  <a:srgbClr val="D6C4A8"/>
                </a:solidFill>
                <a:latin typeface="Arial"/>
              </a:rPr>
              <a:t>LEFT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93008" y="1801368"/>
            <a:ext cx="2706624" cy="3941064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Picture 11" descr="thar_right.png"/>
          <p:cNvPicPr>
            <a:picLocks noChangeAspect="1"/>
          </p:cNvPicPr>
          <p:nvPr/>
        </p:nvPicPr>
        <p:blipFill>
          <a:blip r:embed="rId3"/>
          <a:srcRect l="12141" r="12141"/>
          <a:stretch>
            <a:fillRect/>
          </a:stretch>
        </p:blipFill>
        <p:spPr>
          <a:xfrm>
            <a:off x="3520440" y="1828800"/>
            <a:ext cx="2651760" cy="35021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20440" y="5330952"/>
            <a:ext cx="2651760" cy="384048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3520440" y="5367528"/>
            <a:ext cx="265176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200" b="1">
                <a:solidFill>
                  <a:srgbClr val="D6C4A8"/>
                </a:solidFill>
                <a:latin typeface="Arial"/>
              </a:rPr>
              <a:t>RIGHT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73368" y="1801368"/>
            <a:ext cx="2706624" cy="3941064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Picture 15" descr="thar_top.png"/>
          <p:cNvPicPr>
            <a:picLocks noChangeAspect="1"/>
          </p:cNvPicPr>
          <p:nvPr/>
        </p:nvPicPr>
        <p:blipFill>
          <a:blip r:embed="rId4"/>
          <a:srcRect l="12141" r="12141"/>
          <a:stretch>
            <a:fillRect/>
          </a:stretch>
        </p:blipFill>
        <p:spPr>
          <a:xfrm>
            <a:off x="6400800" y="1828800"/>
            <a:ext cx="2651760" cy="35021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00800" y="5330952"/>
            <a:ext cx="2651760" cy="384048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6400800" y="5367528"/>
            <a:ext cx="2651760" cy="320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200" b="1">
                <a:solidFill>
                  <a:srgbClr val="D6C4A8"/>
                </a:solidFill>
                <a:latin typeface="Arial"/>
              </a:rPr>
              <a:t>TOP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53728" y="1801368"/>
            <a:ext cx="2706624" cy="3941064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Rectangle 20"/>
          <p:cNvSpPr/>
          <p:nvPr/>
        </p:nvSpPr>
        <p:spPr>
          <a:xfrm>
            <a:off x="9281160" y="5330952"/>
            <a:ext cx="2651760" cy="384048"/>
          </a:xfrm>
          <a:prstGeom prst="rect">
            <a:avLst/>
          </a:prstGeom>
          <a:solidFill>
            <a:srgbClr val="12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9281160" y="5367528"/>
            <a:ext cx="265176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200" b="1" dirty="0">
                <a:solidFill>
                  <a:srgbClr val="D6C4A8"/>
                </a:solidFill>
                <a:latin typeface="Arial"/>
              </a:rPr>
              <a:t>Head</a:t>
            </a:r>
            <a:endParaRPr sz="1200" b="1" dirty="0">
              <a:solidFill>
                <a:srgbClr val="D6C4A8"/>
              </a:solidFill>
              <a:latin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8640" y="6510528"/>
            <a:ext cx="11064240" cy="10972"/>
          </a:xfrm>
          <a:prstGeom prst="rect">
            <a:avLst/>
          </a:prstGeom>
          <a:solidFill>
            <a:srgbClr val="D6C4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548640" y="6565392"/>
            <a:ext cx="822960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900" b="1">
                <a:solidFill>
                  <a:srgbClr val="6B7280"/>
                </a:solidFill>
                <a:latin typeface="Arial"/>
              </a:rPr>
              <a:t>THAR  ·  TACTICAL QUADRUPED  ·  CONFIDENTIAL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58400" y="6565392"/>
            <a:ext cx="155448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sz="900" b="1">
                <a:solidFill>
                  <a:srgbClr val="C1121F"/>
                </a:solidFill>
                <a:latin typeface="Arial"/>
              </a:rPr>
              <a:t>09 / 11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A607BA8-0F31-F6D2-A0A5-BD4B51E1B2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19" t="764" r="13619"/>
          <a:stretch>
            <a:fillRect/>
          </a:stretch>
        </p:blipFill>
        <p:spPr>
          <a:xfrm>
            <a:off x="9281161" y="1828799"/>
            <a:ext cx="2651760" cy="34948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C7CB2D1-5DFF-DA50-C611-FCAD41558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8912" y="0"/>
            <a:ext cx="1103376" cy="11144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624</Words>
  <Application>Microsoft Office PowerPoint</Application>
  <PresentationFormat>Widescreen</PresentationFormat>
  <Paragraphs>100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Gt 1485</cp:lastModifiedBy>
  <cp:revision>5</cp:revision>
  <dcterms:created xsi:type="dcterms:W3CDTF">2013-01-27T09:14:16Z</dcterms:created>
  <dcterms:modified xsi:type="dcterms:W3CDTF">2026-07-22T20:24:37Z</dcterms:modified>
  <cp:category/>
</cp:coreProperties>
</file>